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58" r:id="rId2"/>
    <p:sldId id="279" r:id="rId3"/>
    <p:sldId id="272" r:id="rId4"/>
    <p:sldId id="294" r:id="rId5"/>
    <p:sldId id="259" r:id="rId6"/>
    <p:sldId id="295" r:id="rId7"/>
    <p:sldId id="260" r:id="rId8"/>
    <p:sldId id="268" r:id="rId9"/>
    <p:sldId id="281" r:id="rId10"/>
    <p:sldId id="282" r:id="rId11"/>
    <p:sldId id="283" r:id="rId12"/>
    <p:sldId id="290" r:id="rId13"/>
    <p:sldId id="289" r:id="rId14"/>
    <p:sldId id="284" r:id="rId15"/>
    <p:sldId id="285" r:id="rId16"/>
    <p:sldId id="286" r:id="rId17"/>
    <p:sldId id="287" r:id="rId18"/>
    <p:sldId id="288" r:id="rId19"/>
    <p:sldId id="262" r:id="rId20"/>
    <p:sldId id="291" r:id="rId21"/>
    <p:sldId id="263" r:id="rId22"/>
    <p:sldId id="292" r:id="rId23"/>
    <p:sldId id="293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umore1998/SQL-HealthCare-Project" TargetMode="External"/><Relationship Id="rId2" Type="http://schemas.openxmlformats.org/officeDocument/2006/relationships/hyperlink" Target="https://futurense1-my.sharepoint.com/personal/vinayaka_humbi_futurense_com/_layouts/15/onedrive.aspx?ga=1&amp;id=/personal/vinayaka_humbi_futurense_com/Documents/FF23%20Data/Daily%20tasks/Ashutosh%20More/Flip%20Class%20Work/SQL/Health%20Care%20Projec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54" y="890967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3673512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 err="1"/>
              <a:t>Futurense</a:t>
            </a:r>
            <a:endParaRPr lang="en-US" b="1" spc="-3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4473033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spc="-150" dirty="0">
                <a:latin typeface="Helvetica" pitchFamily="2" charset="0"/>
              </a:rPr>
              <a:t>Democratizing Tech Talent </a:t>
            </a:r>
            <a:br>
              <a:rPr lang="en-US" sz="3200" spc="-150" dirty="0">
                <a:latin typeface="Helvetica" pitchFamily="2" charset="0"/>
              </a:rPr>
            </a:br>
            <a:r>
              <a:rPr lang="en-US" sz="3200" spc="-150" dirty="0">
                <a:latin typeface="Helvetica" pitchFamily="2" charset="0"/>
              </a:rPr>
              <a:t>to deliver impact at scale</a:t>
            </a:r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766308" y="65030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3" y="3780989"/>
            <a:ext cx="3640967" cy="2365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64" y="1505091"/>
            <a:ext cx="3758539" cy="2186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64" y="3780989"/>
            <a:ext cx="3758539" cy="2365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6891470" y="5613399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91470" y="307864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#10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69298" y="5523877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#09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267" y="1505091"/>
            <a:ext cx="4072600" cy="2186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267" y="3780988"/>
            <a:ext cx="4072600" cy="2365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11091333" y="3078643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3" y="1478481"/>
            <a:ext cx="3640967" cy="2239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11091334" y="5707078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#13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05667" y="319898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#08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269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766308" y="65030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8" y="1246234"/>
            <a:ext cx="3923572" cy="2411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8" y="3835400"/>
            <a:ext cx="3923572" cy="2257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05" y="1246234"/>
            <a:ext cx="3840662" cy="4846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73"/>
          <a:stretch/>
        </p:blipFill>
        <p:spPr>
          <a:xfrm>
            <a:off x="8139672" y="1246234"/>
            <a:ext cx="3829532" cy="18525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5" r="28893"/>
          <a:stretch/>
        </p:blipFill>
        <p:spPr>
          <a:xfrm>
            <a:off x="8139672" y="3175000"/>
            <a:ext cx="3829532" cy="2918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3158067" y="3208027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#14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58067" y="5619393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81639" y="563148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#16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97165" y="2629213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#17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088671" y="5400651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#18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97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766308" y="65030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1"/>
          <a:stretch/>
        </p:blipFill>
        <p:spPr>
          <a:xfrm>
            <a:off x="253699" y="3638911"/>
            <a:ext cx="4081234" cy="2694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137" y="1246234"/>
            <a:ext cx="3785358" cy="1947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265" y="1246234"/>
            <a:ext cx="3698540" cy="50868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7"/>
          <a:stretch/>
        </p:blipFill>
        <p:spPr>
          <a:xfrm>
            <a:off x="253699" y="1246234"/>
            <a:ext cx="4081234" cy="2335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137" y="3328559"/>
            <a:ext cx="3785358" cy="30045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3454400" y="291769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#19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54399" y="5756251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#20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09337" y="3533416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20939" y="2651809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105604" y="5756251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#23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683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1" r="28839"/>
          <a:stretch/>
        </p:blipFill>
        <p:spPr>
          <a:xfrm>
            <a:off x="211046" y="4351866"/>
            <a:ext cx="3488886" cy="211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75" y="1089928"/>
            <a:ext cx="4077758" cy="3185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4" r="27518"/>
          <a:stretch/>
        </p:blipFill>
        <p:spPr>
          <a:xfrm>
            <a:off x="211045" y="1089928"/>
            <a:ext cx="3488887" cy="3185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76" y="4351866"/>
            <a:ext cx="4077758" cy="21397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43" y="1089928"/>
            <a:ext cx="3959224" cy="3185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843" y="4351866"/>
            <a:ext cx="3959224" cy="2116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2880254" y="3852102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#24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80253" y="6083066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86600" y="3814003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#26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47455" y="5934051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164358" y="371578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#28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64357" y="5934051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#29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825575" y="395777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</p:spTree>
    <p:extLst>
      <p:ext uri="{BB962C8B-B14F-4D97-AF65-F5344CB8AC3E}">
        <p14:creationId xmlns:p14="http://schemas.microsoft.com/office/powerpoint/2010/main" val="160638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766308" y="65030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58" r="50412"/>
          <a:stretch/>
        </p:blipFill>
        <p:spPr>
          <a:xfrm>
            <a:off x="243646" y="1329268"/>
            <a:ext cx="3522662" cy="15409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6" y="2959016"/>
            <a:ext cx="3522662" cy="361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14" y="1694966"/>
            <a:ext cx="3866091" cy="4290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9" r="20939"/>
          <a:stretch/>
        </p:blipFill>
        <p:spPr>
          <a:xfrm>
            <a:off x="7883974" y="1329268"/>
            <a:ext cx="4292589" cy="1985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6" r="4904"/>
          <a:stretch/>
        </p:blipFill>
        <p:spPr>
          <a:xfrm>
            <a:off x="7883974" y="3505200"/>
            <a:ext cx="4277152" cy="276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885775" y="2321865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#30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912" y="1694966"/>
            <a:ext cx="3866091" cy="4290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2885774" y="6042967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88421" y="5307517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113558" y="2783530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#33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113558" y="5755099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#34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823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766308" y="65030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7" r="31536"/>
          <a:stretch/>
        </p:blipFill>
        <p:spPr>
          <a:xfrm>
            <a:off x="215412" y="1246234"/>
            <a:ext cx="3550895" cy="2341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49" b="1"/>
          <a:stretch/>
        </p:blipFill>
        <p:spPr>
          <a:xfrm>
            <a:off x="243646" y="3716867"/>
            <a:ext cx="3522662" cy="2539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53" y="1246233"/>
            <a:ext cx="3745214" cy="501063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2" r="5636"/>
          <a:stretch/>
        </p:blipFill>
        <p:spPr>
          <a:xfrm>
            <a:off x="7796212" y="1246233"/>
            <a:ext cx="3981486" cy="2013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1" r="7576"/>
          <a:stretch/>
        </p:blipFill>
        <p:spPr>
          <a:xfrm>
            <a:off x="7796212" y="3369733"/>
            <a:ext cx="3990889" cy="2810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2956946" y="3126538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99021" y="5719001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#36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52" y="1246233"/>
            <a:ext cx="3745214" cy="50106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6773333" y="5719000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#37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968337" y="1246232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#38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97165" y="348603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#39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9072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766308" y="65030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09" r="40914" b="8338"/>
          <a:stretch/>
        </p:blipFill>
        <p:spPr>
          <a:xfrm>
            <a:off x="180145" y="1246234"/>
            <a:ext cx="3672188" cy="1496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76" r="30125"/>
          <a:stretch/>
        </p:blipFill>
        <p:spPr>
          <a:xfrm>
            <a:off x="180145" y="2874513"/>
            <a:ext cx="3672188" cy="1460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4"/>
          <a:stretch/>
        </p:blipFill>
        <p:spPr>
          <a:xfrm>
            <a:off x="180145" y="4466245"/>
            <a:ext cx="3672188" cy="1739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7" r="28080"/>
          <a:stretch/>
        </p:blipFill>
        <p:spPr>
          <a:xfrm>
            <a:off x="3968252" y="1246235"/>
            <a:ext cx="4100481" cy="1496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5" r="9830"/>
          <a:stretch/>
        </p:blipFill>
        <p:spPr>
          <a:xfrm>
            <a:off x="3968252" y="2874513"/>
            <a:ext cx="4100481" cy="1476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4" r="24730" b="3973"/>
          <a:stretch/>
        </p:blipFill>
        <p:spPr>
          <a:xfrm>
            <a:off x="3968252" y="4503557"/>
            <a:ext cx="4100481" cy="1702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52" y="1246234"/>
            <a:ext cx="3914215" cy="4959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2971800" y="1302219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#40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71800" y="3873267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#41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71800" y="5744402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#42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88200" y="2281535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#43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88200" y="3519303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#44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88200" y="5661967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#45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091898" y="5661967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#46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475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766308" y="65030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5" y="1246234"/>
            <a:ext cx="3964818" cy="5037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46234"/>
            <a:ext cx="4140200" cy="5037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232" y="1246233"/>
            <a:ext cx="3521075" cy="5037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264430" y="5744401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#47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50667" y="5744401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#48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19907" y="5744402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#49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168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766308" y="65030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6" r="47775"/>
          <a:stretch/>
        </p:blipFill>
        <p:spPr>
          <a:xfrm>
            <a:off x="132004" y="1246234"/>
            <a:ext cx="3885814" cy="1564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6" r="32120"/>
          <a:stretch/>
        </p:blipFill>
        <p:spPr>
          <a:xfrm>
            <a:off x="4143374" y="1246234"/>
            <a:ext cx="3707535" cy="1469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7" r="24347"/>
          <a:stretch/>
        </p:blipFill>
        <p:spPr>
          <a:xfrm>
            <a:off x="4143374" y="2810931"/>
            <a:ext cx="3707535" cy="3774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5" r="22964"/>
          <a:stretch/>
        </p:blipFill>
        <p:spPr>
          <a:xfrm>
            <a:off x="132004" y="2929465"/>
            <a:ext cx="3885814" cy="3656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7" r="15436"/>
          <a:stretch/>
        </p:blipFill>
        <p:spPr>
          <a:xfrm>
            <a:off x="7976465" y="1246234"/>
            <a:ext cx="4095462" cy="2523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5" r="15604"/>
          <a:stretch/>
        </p:blipFill>
        <p:spPr>
          <a:xfrm>
            <a:off x="7976465" y="3906982"/>
            <a:ext cx="4095462" cy="2678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031812" y="124623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#50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4430" y="5744401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#52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70376" y="2242610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#51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33154" y="5744401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#53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183360" y="1246233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#54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254172" y="3906982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#55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8450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1425"/>
            <a:ext cx="10515600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Highlights: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Utilized diverse optimization techniques to enhance query performance, ensuring efficiency and speed.</a:t>
            </a:r>
          </a:p>
          <a:p>
            <a:r>
              <a:rPr lang="en-US" sz="1700" dirty="0"/>
              <a:t>Employed Common Table Expressions (CTEs) to enhance query readability and reusability, enabling multiple references.</a:t>
            </a:r>
          </a:p>
          <a:p>
            <a:r>
              <a:rPr lang="en-US" sz="1700" dirty="0"/>
              <a:t>Leveraged advanced features such as window functions and roll-up to gain deeper insights from the data.</a:t>
            </a:r>
          </a:p>
          <a:p>
            <a:r>
              <a:rPr lang="en-US" sz="1700" dirty="0"/>
              <a:t>Developed stored routines like triggers, functions, and procedures for streamlined and consistent operations.</a:t>
            </a:r>
          </a:p>
          <a:p>
            <a:r>
              <a:rPr lang="en-US" sz="1700" dirty="0"/>
              <a:t>Incorporated conditional statements like IF-ELSE and CASE to enable dynamic logic in queries.</a:t>
            </a:r>
          </a:p>
          <a:p>
            <a:r>
              <a:rPr lang="en-US" sz="1700" dirty="0"/>
              <a:t>Demonstrated expertise in applying various built-in functions and subqueries, resulting in the successful achievement of the desired outcomes.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424742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704" y="1736437"/>
            <a:ext cx="7549516" cy="2872187"/>
          </a:xfrm>
        </p:spPr>
        <p:txBody>
          <a:bodyPr/>
          <a:lstStyle/>
          <a:p>
            <a:pPr algn="ctr"/>
            <a:r>
              <a:rPr lang="en-IN" dirty="0" smtClean="0"/>
              <a:t>Healthcare Reporting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71626"/>
            <a:ext cx="10515600" cy="5355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IN" sz="3200" dirty="0"/>
              <a:t>Optimizations and Best Practices Used: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Employed joins instead of subqueries to enhance query efficiency and reduce performance overhead.</a:t>
            </a:r>
          </a:p>
          <a:p>
            <a:r>
              <a:rPr lang="en-US" sz="1800" dirty="0"/>
              <a:t>Utilized views to encapsulate complex logic and enhance query structure. Leveraged CTEs to improve code readability and enable reusable components.</a:t>
            </a:r>
          </a:p>
          <a:p>
            <a:r>
              <a:rPr lang="en-US" sz="1800" dirty="0"/>
              <a:t>Avoided unnecessary creation of temporary tables, reducing overhead and contributing to faster execution times.</a:t>
            </a:r>
          </a:p>
          <a:p>
            <a:r>
              <a:rPr lang="en-US" sz="1800" dirty="0"/>
              <a:t>Opted for direct approaches over correlated subqueries, streamlining query formulation and minimizing resource consumption.</a:t>
            </a:r>
          </a:p>
          <a:p>
            <a:r>
              <a:rPr lang="en-US" sz="1800" dirty="0"/>
              <a:t>Used the 'EXPLAIN' keyword to analyze query execution plans, identify bottlenecks, and fine-tune queries for better performance.</a:t>
            </a:r>
            <a:endParaRPr lang="en-IN" sz="1800" dirty="0"/>
          </a:p>
          <a:p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24383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AAA6-DF3F-16F7-CEF9-C6556501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7" y="1323554"/>
            <a:ext cx="3932237" cy="112287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Roadblocks &amp; Resolutions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EBE1-D086-3D09-8F00-E1368968B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2595417"/>
            <a:ext cx="6254427" cy="322349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Resolution:- </a:t>
            </a:r>
          </a:p>
          <a:p>
            <a:r>
              <a:rPr lang="en-US" sz="1800" dirty="0" smtClean="0"/>
              <a:t>1. Created </a:t>
            </a:r>
            <a:r>
              <a:rPr lang="en-US" sz="1800" dirty="0"/>
              <a:t>c</a:t>
            </a:r>
            <a:r>
              <a:rPr lang="en-US" sz="1800" dirty="0" smtClean="0"/>
              <a:t>ombined primary key to resolve the issue of column duplication in case of entire row duplication those rows are dropped.</a:t>
            </a:r>
          </a:p>
          <a:p>
            <a:pPr lvl="1"/>
            <a:r>
              <a:rPr lang="en-US" sz="1400" dirty="0" smtClean="0"/>
              <a:t>Claim Table:-Compound primary key </a:t>
            </a:r>
            <a:r>
              <a:rPr lang="en-US" sz="1400" dirty="0" err="1" smtClean="0"/>
              <a:t>ClaimID</a:t>
            </a:r>
            <a:r>
              <a:rPr lang="en-US" sz="1400" dirty="0" smtClean="0"/>
              <a:t> + UIN</a:t>
            </a:r>
          </a:p>
          <a:p>
            <a:pPr lvl="1"/>
            <a:r>
              <a:rPr lang="en-US" sz="1400" dirty="0" smtClean="0"/>
              <a:t>Insurance Plan:- Combined primary key UIN + </a:t>
            </a:r>
            <a:r>
              <a:rPr lang="en-US" sz="1400" dirty="0" err="1" smtClean="0"/>
              <a:t>CompanyID</a:t>
            </a:r>
            <a:endParaRPr lang="en-US" sz="1400" dirty="0" smtClean="0"/>
          </a:p>
          <a:p>
            <a:pPr lvl="1"/>
            <a:r>
              <a:rPr lang="en-US" sz="1400" dirty="0" smtClean="0"/>
              <a:t>Keep Table :- Combined primary key </a:t>
            </a:r>
            <a:r>
              <a:rPr lang="en-US" sz="1400" dirty="0" err="1" smtClean="0"/>
              <a:t>MedicineID</a:t>
            </a:r>
            <a:r>
              <a:rPr lang="en-US" sz="1400" dirty="0" smtClean="0"/>
              <a:t> + </a:t>
            </a:r>
            <a:r>
              <a:rPr lang="en-US" sz="1400" dirty="0" err="1" smtClean="0"/>
              <a:t>pharmacyID</a:t>
            </a:r>
            <a:r>
              <a:rPr lang="en-US" sz="1400" dirty="0" smtClean="0"/>
              <a:t> + quantity + discount</a:t>
            </a:r>
            <a:endParaRPr lang="en-IN" sz="1400" dirty="0"/>
          </a:p>
          <a:p>
            <a:r>
              <a:rPr lang="en-US" sz="1800" dirty="0" smtClean="0"/>
              <a:t>2. Used Notepad++ to replace the special characters.</a:t>
            </a:r>
            <a:endParaRPr lang="en-IN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B7F9-1109-717C-7199-4E2AECF8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6" y="3624239"/>
            <a:ext cx="3932237" cy="1668197"/>
          </a:xfrm>
        </p:spPr>
        <p:txBody>
          <a:bodyPr>
            <a:noAutofit/>
          </a:bodyPr>
          <a:lstStyle/>
          <a:p>
            <a:r>
              <a:rPr lang="en-US" sz="2000" dirty="0" smtClean="0"/>
              <a:t>Roadblocks:</a:t>
            </a:r>
          </a:p>
          <a:p>
            <a:r>
              <a:rPr lang="en-US" sz="2000" dirty="0" smtClean="0"/>
              <a:t>1. Data Duplication in the primary key</a:t>
            </a:r>
          </a:p>
          <a:p>
            <a:r>
              <a:rPr lang="en-US" sz="2000" dirty="0" smtClean="0"/>
              <a:t>2. Special Character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43456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741425"/>
            <a:ext cx="10515600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Scope:</a:t>
            </a:r>
            <a:endParaRPr lang="en-IN" sz="3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Each problem statement can be approached from multiple angles. New perspectives may reveal innovative solutions or better ways to address challenges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dirty="0"/>
              <a:t>R</a:t>
            </a:r>
            <a:r>
              <a:rPr lang="en-US" sz="1800" dirty="0" smtClean="0"/>
              <a:t>oom </a:t>
            </a:r>
            <a:r>
              <a:rPr lang="en-US" sz="1800" dirty="0"/>
              <a:t>for refining, streamlining, and enhancing the solutions for better efficiency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/>
              <a:t>Consider the option of </a:t>
            </a:r>
            <a:r>
              <a:rPr lang="en-US" sz="1800" dirty="0" smtClean="0"/>
              <a:t>de-normalizing </a:t>
            </a:r>
            <a:r>
              <a:rPr lang="en-US" sz="1800" dirty="0"/>
              <a:t>tables to optimize query speed. Reducing the need for extensive joins can lead to </a:t>
            </a:r>
            <a:r>
              <a:rPr lang="en-US" sz="1800" dirty="0" smtClean="0"/>
              <a:t>significantly </a:t>
            </a:r>
            <a:r>
              <a:rPr lang="en-US" sz="1800" dirty="0"/>
              <a:t>faster data retrieval.</a:t>
            </a:r>
          </a:p>
        </p:txBody>
      </p:sp>
    </p:spTree>
    <p:extLst>
      <p:ext uri="{BB962C8B-B14F-4D97-AF65-F5344CB8AC3E}">
        <p14:creationId xmlns:p14="http://schemas.microsoft.com/office/powerpoint/2010/main" val="377862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627" y="1223746"/>
            <a:ext cx="7524564" cy="1325563"/>
          </a:xfrm>
        </p:spPr>
        <p:txBody>
          <a:bodyPr/>
          <a:lstStyle/>
          <a:p>
            <a:pPr algn="ctr"/>
            <a:r>
              <a:rPr lang="en-US" dirty="0" smtClean="0"/>
              <a:t>Project Link</a:t>
            </a:r>
            <a:endParaRPr lang="en-IN" dirty="0"/>
          </a:p>
        </p:txBody>
      </p:sp>
      <p:sp>
        <p:nvSpPr>
          <p:cNvPr id="4" name="TextBox 3">
            <a:hlinkClick r:id="rId2"/>
          </p:cNvPr>
          <p:cNvSpPr txBox="1"/>
          <p:nvPr/>
        </p:nvSpPr>
        <p:spPr>
          <a:xfrm>
            <a:off x="1551709" y="2992582"/>
            <a:ext cx="921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hlinkClick r:id="rId3"/>
              </a:rPr>
              <a:t>Health Care Database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9612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Index: </a:t>
            </a:r>
            <a:endParaRPr lang="en-IN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131166" y="1894056"/>
            <a:ext cx="6094268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 action="ppaction://hlinksldjump"/>
              </a:rPr>
              <a:t>Overview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Tools and Technologies </a:t>
            </a:r>
            <a:r>
              <a:rPr lang="en-GB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Used</a:t>
            </a:r>
            <a:endParaRPr lang="en-GB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u="sng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Headline Statistics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Database’s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ER diagram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Implementation Screenshots/Code Snippets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" action="ppaction://noaction"/>
              </a:rPr>
              <a:t>Highlights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" action="ppaction://noaction"/>
              </a:rPr>
              <a:t>Optimizations and Best Practices Used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" action="ppaction://noaction"/>
              </a:rPr>
              <a:t>Roadblocks &amp; Resolutions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" action="ppaction://noaction"/>
              </a:rPr>
              <a:t>Future Scope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AE437-79A7-0AEC-7A3E-5C72F13C2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52" y="1298124"/>
            <a:ext cx="3888258" cy="43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238601"/>
          </a:xfrm>
        </p:spPr>
        <p:txBody>
          <a:bodyPr>
            <a:normAutofit/>
          </a:bodyPr>
          <a:lstStyle/>
          <a:p>
            <a:r>
              <a:rPr lang="en-US" sz="1800" dirty="0"/>
              <a:t>The healthcare database, comprising 13 interconnected tables, forms a comprehensive system for efficiently storing, retrieving, and analyzing medical and insurance-related data. </a:t>
            </a:r>
          </a:p>
          <a:p>
            <a:r>
              <a:rPr lang="en-US" sz="1800" dirty="0"/>
              <a:t>Intricate structure encompasses patient details, treatment histories, insurance claims, and pharmaceutical information. By interlinking data points, the database offers insights into treatment effectiveness, insurance trends, and pharmaceutical supply management. </a:t>
            </a:r>
          </a:p>
          <a:p>
            <a:r>
              <a:rPr lang="en-US" sz="1800" dirty="0"/>
              <a:t>It empowers healthcare professionals to make informed decisions, streamline insurance claims, and ensure optimal patient care. </a:t>
            </a:r>
          </a:p>
          <a:p>
            <a:r>
              <a:rPr lang="en-US" sz="1800" dirty="0"/>
              <a:t>Ultimately, this database serves as a pivotal tool for addressing multifaceted healthcare challenges through data-driven approaches.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63055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302854"/>
            <a:ext cx="7524564" cy="470000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Technologies Used: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5B7026-A03B-E5B9-6EBF-8B9596260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75" y="2231746"/>
            <a:ext cx="3147191" cy="3082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456" y="2231746"/>
            <a:ext cx="3105871" cy="30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055" y="1209964"/>
            <a:ext cx="6403882" cy="1043780"/>
          </a:xfrm>
        </p:spPr>
        <p:txBody>
          <a:bodyPr>
            <a:normAutofit/>
          </a:bodyPr>
          <a:lstStyle/>
          <a:p>
            <a:r>
              <a:rPr lang="en-IN" sz="3600" dirty="0"/>
              <a:t>Headline </a:t>
            </a:r>
            <a:r>
              <a:rPr lang="en-IN" sz="3600" dirty="0" smtClean="0"/>
              <a:t>Statistics:</a:t>
            </a:r>
            <a:endParaRPr lang="en-IN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299854" y="2346107"/>
            <a:ext cx="8756072" cy="3580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execution time of a query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36ms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952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Lines of Code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functions –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built-in functions used –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user-defined functions used – 4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Avg. number of lines per function – 27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comments written –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62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IDE/Code Editor Used – MySQL workbench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99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1782620"/>
            <a:ext cx="10280073" cy="391621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12DB9-CECB-66A4-5079-E699254B8725}"/>
              </a:ext>
            </a:extLst>
          </p:cNvPr>
          <p:cNvSpPr txBox="1"/>
          <p:nvPr/>
        </p:nvSpPr>
        <p:spPr>
          <a:xfrm>
            <a:off x="1357746" y="866487"/>
            <a:ext cx="9103590" cy="61927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IN" dirty="0" smtClean="0"/>
              <a:t>HealthCare Database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649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6" y="1558900"/>
            <a:ext cx="3770312" cy="46302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33" y="1558901"/>
            <a:ext cx="3716867" cy="4630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75" y="1558900"/>
            <a:ext cx="3521075" cy="4630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766308" y="65030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sp>
        <p:nvSpPr>
          <p:cNvPr id="9" name="Rectangle 8"/>
          <p:cNvSpPr/>
          <p:nvPr/>
        </p:nvSpPr>
        <p:spPr>
          <a:xfrm>
            <a:off x="2885775" y="546624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#01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06803" y="546624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#02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543117" y="546624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#03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714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11702-C00E-734C-15C2-9549C651D028}"/>
              </a:ext>
            </a:extLst>
          </p:cNvPr>
          <p:cNvSpPr txBox="1"/>
          <p:nvPr/>
        </p:nvSpPr>
        <p:spPr>
          <a:xfrm>
            <a:off x="3766308" y="650302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3" y="1246234"/>
            <a:ext cx="3874697" cy="50783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38" y="1246234"/>
            <a:ext cx="3522662" cy="2504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Content Placeholder 14"/>
          <p:cNvPicPr>
            <a:picLocks noGrp="1" noChangeAspect="1"/>
          </p:cNvPicPr>
          <p:nvPr>
            <p:ph sz="half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38" y="3826932"/>
            <a:ext cx="3521075" cy="2497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21" y="1246234"/>
            <a:ext cx="4229253" cy="5078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3239397" y="3679777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#04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11237" y="577104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#07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98337" y="577104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#06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90280" y="2624044"/>
            <a:ext cx="8805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#05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086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704</Words>
  <Application>Microsoft Office PowerPoint</Application>
  <PresentationFormat>Widescreen</PresentationFormat>
  <Paragraphs>127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Helvetica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Overview</vt:lpstr>
      <vt:lpstr>Tools and Technologies Used:</vt:lpstr>
      <vt:lpstr>Headline Statistics: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Highlights:</vt:lpstr>
      <vt:lpstr>Optimizations and Best Practices Used: </vt:lpstr>
      <vt:lpstr>Roadblocks &amp; Resolutions</vt:lpstr>
      <vt:lpstr>Future Scope:</vt:lpstr>
      <vt:lpstr>Project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53</cp:revision>
  <dcterms:created xsi:type="dcterms:W3CDTF">2022-12-05T10:10:22Z</dcterms:created>
  <dcterms:modified xsi:type="dcterms:W3CDTF">2023-08-21T08:10:38Z</dcterms:modified>
</cp:coreProperties>
</file>